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21"/>
  </p:notesMasterIdLst>
  <p:sldIdLst>
    <p:sldId id="256" r:id="rId2"/>
    <p:sldId id="257" r:id="rId3"/>
    <p:sldId id="266" r:id="rId4"/>
    <p:sldId id="269" r:id="rId5"/>
    <p:sldId id="270" r:id="rId6"/>
    <p:sldId id="271" r:id="rId7"/>
    <p:sldId id="273" r:id="rId8"/>
    <p:sldId id="272" r:id="rId9"/>
    <p:sldId id="274" r:id="rId10"/>
    <p:sldId id="275" r:id="rId11"/>
    <p:sldId id="276" r:id="rId12"/>
    <p:sldId id="277" r:id="rId13"/>
    <p:sldId id="258" r:id="rId14"/>
    <p:sldId id="267" r:id="rId15"/>
    <p:sldId id="278" r:id="rId16"/>
    <p:sldId id="262" r:id="rId17"/>
    <p:sldId id="268" r:id="rId18"/>
    <p:sldId id="263" r:id="rId19"/>
    <p:sldId id="264" r:id="rId20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81" autoAdjust="0"/>
    <p:restoredTop sz="94729" autoAdjust="0"/>
  </p:normalViewPr>
  <p:slideViewPr>
    <p:cSldViewPr>
      <p:cViewPr>
        <p:scale>
          <a:sx n="120" d="100"/>
          <a:sy n="120" d="100"/>
        </p:scale>
        <p:origin x="-534" y="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96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Performance</c:v>
          </c:tx>
          <c:xVal>
            <c:numRef>
              <c:f>Sheet1!$A$1:$A$3</c:f>
              <c:numCache>
                <c:formatCode>General</c:formatCode>
                <c:ptCount val="3"/>
                <c:pt idx="0">
                  <c:v>1</c:v>
                </c:pt>
                <c:pt idx="1">
                  <c:v>2</c:v>
                </c:pt>
                <c:pt idx="2">
                  <c:v>3</c:v>
                </c:pt>
              </c:numCache>
            </c:numRef>
          </c:xVal>
          <c:yVal>
            <c:numRef>
              <c:f>Sheet1!$B$1:$B$3</c:f>
              <c:numCache>
                <c:formatCode>General</c:formatCode>
                <c:ptCount val="3"/>
                <c:pt idx="0">
                  <c:v>63</c:v>
                </c:pt>
                <c:pt idx="1">
                  <c:v>40.4</c:v>
                </c:pt>
                <c:pt idx="2">
                  <c:v>34.880000000000003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7803392"/>
        <c:axId val="87805312"/>
      </c:scatterChart>
      <c:valAx>
        <c:axId val="87803392"/>
        <c:scaling>
          <c:orientation val="minMax"/>
          <c:max val="3"/>
          <c:min val="1"/>
        </c:scaling>
        <c:delete val="0"/>
        <c:axPos val="b"/>
        <c:title>
          <c:tx>
            <c:rich>
              <a:bodyPr/>
              <a:lstStyle/>
              <a:p>
                <a:pPr>
                  <a:defRPr sz="1600"/>
                </a:pPr>
                <a:r>
                  <a:rPr lang="en-US" sz="1600"/>
                  <a:t>Number of Machines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87805312"/>
        <c:crosses val="autoZero"/>
        <c:crossBetween val="midCat"/>
        <c:majorUnit val="1"/>
      </c:valAx>
      <c:valAx>
        <c:axId val="87805312"/>
        <c:scaling>
          <c:orientation val="minMax"/>
          <c:min val="3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600"/>
                </a:pPr>
                <a:r>
                  <a:rPr lang="en-US" sz="1600" dirty="0"/>
                  <a:t>Processing Time (</a:t>
                </a:r>
                <a:r>
                  <a:rPr lang="en-US" sz="1600" dirty="0" smtClean="0"/>
                  <a:t>sec)</a:t>
                </a:r>
                <a:endParaRPr lang="en-US" sz="1600" dirty="0"/>
              </a:p>
            </c:rich>
          </c:tx>
          <c:layout>
            <c:manualLayout>
              <c:xMode val="edge"/>
              <c:yMode val="edge"/>
              <c:x val="3.8984790362743119E-3"/>
              <c:y val="0.11512801208109009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87803392"/>
        <c:crosses val="autoZero"/>
        <c:crossBetween val="midCat"/>
      </c:valAx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114588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1449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5645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1036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Look up LONI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Existing cluster – set</a:t>
            </a:r>
            <a:r>
              <a:rPr lang="en-US" baseline="0" dirty="0" smtClean="0"/>
              <a:t> of networked computers seen as single machine by the </a:t>
            </a:r>
            <a:r>
              <a:rPr lang="en-US" baseline="0" dirty="0" err="1" smtClean="0"/>
              <a:t>sofware</a:t>
            </a:r>
            <a:r>
              <a:rPr lang="en-US" baseline="0" dirty="0" smtClean="0"/>
              <a:t>; 1. availability, 2. flexibility (changing code)</a:t>
            </a:r>
            <a:endParaRPr lang="en-US" dirty="0" smtClean="0"/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HPC software – 1. flexibility to reuse code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7562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08303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97808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8690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281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384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7438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0"/>
            <a:ext cx="9144000" cy="35183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0" y="3496604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1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7200"/>
            </a:lvl1pPr>
            <a:lvl2pPr>
              <a:spcBef>
                <a:spcPts val="0"/>
              </a:spcBef>
              <a:buSzPct val="100000"/>
              <a:defRPr sz="7200"/>
            </a:lvl2pPr>
            <a:lvl3pPr>
              <a:spcBef>
                <a:spcPts val="0"/>
              </a:spcBef>
              <a:buSzPct val="100000"/>
              <a:defRPr sz="7200"/>
            </a:lvl3pPr>
            <a:lvl4pPr>
              <a:spcBef>
                <a:spcPts val="0"/>
              </a:spcBef>
              <a:buSzPct val="100000"/>
              <a:defRPr sz="7200"/>
            </a:lvl4pPr>
            <a:lvl5pPr>
              <a:spcBef>
                <a:spcPts val="0"/>
              </a:spcBef>
              <a:buSzPct val="100000"/>
              <a:defRPr sz="7200"/>
            </a:lvl5pPr>
            <a:lvl6pPr>
              <a:spcBef>
                <a:spcPts val="0"/>
              </a:spcBef>
              <a:buSzPct val="100000"/>
              <a:defRPr sz="7200"/>
            </a:lvl6pPr>
            <a:lvl7pPr>
              <a:spcBef>
                <a:spcPts val="0"/>
              </a:spcBef>
              <a:buSzPct val="100000"/>
              <a:defRPr sz="7200"/>
            </a:lvl7pPr>
            <a:lvl8pPr>
              <a:spcBef>
                <a:spcPts val="0"/>
              </a:spcBef>
              <a:buSzPct val="100000"/>
              <a:defRPr sz="7200"/>
            </a:lvl8pPr>
            <a:lvl9pPr>
              <a:spcBef>
                <a:spcPts val="0"/>
              </a:spcBef>
              <a:buSzPct val="100000"/>
              <a:defRPr sz="72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685800" y="3627026"/>
            <a:ext cx="7772400" cy="774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1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22" name="Shape 22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1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29" name="Shape 29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1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None/>
              <a:defRPr sz="1800">
                <a:solidFill>
                  <a:schemeClr val="dk2"/>
                </a:solidFill>
              </a:defRPr>
            </a:lvl1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4274" y="0"/>
            <a:ext cx="9144000" cy="4406399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35" name="Shape 35"/>
          <p:cNvCxnSpPr/>
          <p:nvPr/>
        </p:nvCxnSpPr>
        <p:spPr>
          <a:xfrm>
            <a:off x="0" y="4384371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1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dk2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4000" dirty="0" smtClean="0"/>
              <a:t>A Distributed </a:t>
            </a:r>
            <a:r>
              <a:rPr lang="en" sz="4000" dirty="0" smtClean="0"/>
              <a:t>Platform </a:t>
            </a:r>
            <a:r>
              <a:rPr lang="en" sz="4000" dirty="0" smtClean="0"/>
              <a:t>for Image-Based Giardia Analysis</a:t>
            </a:r>
            <a:endParaRPr lang="en" sz="4000" dirty="0"/>
          </a:p>
        </p:txBody>
      </p:sp>
      <p:sp>
        <p:nvSpPr>
          <p:cNvPr id="41" name="Shape 41"/>
          <p:cNvSpPr txBox="1">
            <a:spLocks noGrp="1"/>
          </p:cNvSpPr>
          <p:nvPr>
            <p:ph type="subTitle" idx="1"/>
          </p:nvPr>
        </p:nvSpPr>
        <p:spPr>
          <a:xfrm>
            <a:off x="685800" y="3627026"/>
            <a:ext cx="7772400" cy="774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Kyle Gronich, Zhao Yang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Distributed </a:t>
            </a:r>
            <a:r>
              <a:rPr lang="en-US" dirty="0" smtClean="0"/>
              <a:t>Platform </a:t>
            </a:r>
            <a:r>
              <a:rPr lang="en-US" dirty="0" smtClean="0"/>
              <a:t>in Detail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43600" y="1401643"/>
            <a:ext cx="253146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trike="sngStrike" dirty="0"/>
              <a:t>Raw Image(s)</a:t>
            </a:r>
            <a:r>
              <a:rPr lang="en-US" sz="1600" dirty="0"/>
              <a:t>  </a:t>
            </a:r>
            <a:r>
              <a:rPr lang="en-US" sz="1600" dirty="0">
                <a:sym typeface="Wingdings" panose="05000000000000000000" pitchFamily="2" charset="2"/>
              </a:rPr>
              <a:t>  N </a:t>
            </a:r>
            <a:r>
              <a:rPr lang="en-US" sz="1600" dirty="0" smtClean="0">
                <a:sym typeface="Wingdings" panose="05000000000000000000" pitchFamily="2" charset="2"/>
              </a:rPr>
              <a:t>Jobs</a:t>
            </a:r>
            <a:endParaRPr lang="en-US" sz="1600" dirty="0"/>
          </a:p>
          <a:p>
            <a:r>
              <a:rPr lang="en-US" sz="1600" dirty="0" smtClean="0"/>
              <a:t>Splitting Script</a:t>
            </a:r>
          </a:p>
          <a:p>
            <a:r>
              <a:rPr lang="en-US" sz="1600" dirty="0" smtClean="0"/>
              <a:t>Processing Script</a:t>
            </a:r>
          </a:p>
          <a:p>
            <a:r>
              <a:rPr lang="en-US" sz="1600" dirty="0" smtClean="0"/>
              <a:t>Joining Script</a:t>
            </a:r>
          </a:p>
          <a:p>
            <a:r>
              <a:rPr lang="en-US" sz="1600" dirty="0" smtClean="0">
                <a:solidFill>
                  <a:srgbClr val="FF0000"/>
                </a:solidFill>
              </a:rPr>
              <a:t>Result 1,2,…,N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5" name="Right Brace 4"/>
          <p:cNvSpPr/>
          <p:nvPr/>
        </p:nvSpPr>
        <p:spPr>
          <a:xfrm rot="10800000">
            <a:off x="5658971" y="1423610"/>
            <a:ext cx="419100" cy="1301472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30140" y="1400909"/>
            <a:ext cx="1146469" cy="87203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 dirty="0" smtClean="0"/>
              <a:t>User</a:t>
            </a:r>
          </a:p>
          <a:p>
            <a:pPr algn="ctr">
              <a:lnSpc>
                <a:spcPct val="150000"/>
              </a:lnSpc>
            </a:pPr>
            <a:r>
              <a:rPr lang="en-US" sz="1800" b="1" dirty="0" smtClean="0"/>
              <a:t>Interface</a:t>
            </a:r>
            <a:endParaRPr lang="en-US" sz="1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572000" y="1382593"/>
            <a:ext cx="1067921" cy="1015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 smtClean="0"/>
              <a:t>Central</a:t>
            </a:r>
          </a:p>
          <a:p>
            <a:pPr algn="ctr">
              <a:lnSpc>
                <a:spcPct val="150000"/>
              </a:lnSpc>
            </a:pPr>
            <a:r>
              <a:rPr lang="en-US" sz="2000" b="1" dirty="0" smtClean="0"/>
              <a:t>Server</a:t>
            </a:r>
            <a:endParaRPr lang="en-US" sz="2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1</a:t>
            </a:r>
            <a:endParaRPr lang="en-US" sz="1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554004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2</a:t>
            </a:r>
            <a:endParaRPr lang="en-US" sz="1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0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3</a:t>
            </a:r>
            <a:endParaRPr lang="en-US" sz="1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7607308" y="3886200"/>
            <a:ext cx="121058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N</a:t>
            </a:r>
            <a:endParaRPr lang="en-US" sz="1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119770" y="3543300"/>
            <a:ext cx="11464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/>
              <a:t>. . .</a:t>
            </a:r>
            <a:endParaRPr lang="en-US" sz="5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144747" y="4305300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smtClean="0"/>
              <a:t>Job 1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Result 1</a:t>
            </a:r>
            <a:endParaRPr lang="en-US" dirty="0" smtClean="0"/>
          </a:p>
          <a:p>
            <a:r>
              <a:rPr lang="en-US" dirty="0" smtClean="0">
                <a:solidFill>
                  <a:schemeClr val="tx1"/>
                </a:solidFill>
              </a:rPr>
              <a:t>Processing Script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ight Brace 25"/>
          <p:cNvSpPr/>
          <p:nvPr/>
        </p:nvSpPr>
        <p:spPr>
          <a:xfrm rot="10800000">
            <a:off x="82558" y="4304336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Brace 26"/>
          <p:cNvSpPr/>
          <p:nvPr/>
        </p:nvSpPr>
        <p:spPr>
          <a:xfrm>
            <a:off x="1619250" y="4305300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2278347" y="4313861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smtClean="0"/>
              <a:t>Job 2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Result 2</a:t>
            </a:r>
            <a:endParaRPr lang="en-US" dirty="0" smtClean="0"/>
          </a:p>
          <a:p>
            <a:r>
              <a:rPr lang="en-US" dirty="0" smtClean="0">
                <a:solidFill>
                  <a:schemeClr val="tx1"/>
                </a:solidFill>
              </a:rPr>
              <a:t>Processing Script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ight Brace 30"/>
          <p:cNvSpPr/>
          <p:nvPr/>
        </p:nvSpPr>
        <p:spPr>
          <a:xfrm rot="10800000">
            <a:off x="2216158" y="4312897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Brace 31"/>
          <p:cNvSpPr/>
          <p:nvPr/>
        </p:nvSpPr>
        <p:spPr>
          <a:xfrm>
            <a:off x="3752850" y="4313861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4335747" y="4314824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smtClean="0"/>
              <a:t>Job 2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Result 3</a:t>
            </a:r>
            <a:endParaRPr lang="en-US" dirty="0" smtClean="0"/>
          </a:p>
          <a:p>
            <a:r>
              <a:rPr lang="en-US" dirty="0" smtClean="0">
                <a:solidFill>
                  <a:schemeClr val="tx1"/>
                </a:solidFill>
              </a:rPr>
              <a:t>Processing Script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Right Brace 33"/>
          <p:cNvSpPr/>
          <p:nvPr/>
        </p:nvSpPr>
        <p:spPr>
          <a:xfrm rot="10800000">
            <a:off x="4273558" y="4313860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Brace 34"/>
          <p:cNvSpPr/>
          <p:nvPr/>
        </p:nvSpPr>
        <p:spPr>
          <a:xfrm>
            <a:off x="5810250" y="4314824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7377390" y="4315787"/>
            <a:ext cx="1616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smtClean="0"/>
              <a:t>Job N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Result N</a:t>
            </a:r>
            <a:endParaRPr lang="en-US" dirty="0" smtClean="0"/>
          </a:p>
          <a:p>
            <a:r>
              <a:rPr lang="en-US" dirty="0" smtClean="0">
                <a:solidFill>
                  <a:schemeClr val="tx1"/>
                </a:solidFill>
              </a:rPr>
              <a:t>Processing Script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Right Brace 36"/>
          <p:cNvSpPr/>
          <p:nvPr/>
        </p:nvSpPr>
        <p:spPr>
          <a:xfrm rot="10800000">
            <a:off x="7315201" y="4314823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e 37"/>
          <p:cNvSpPr/>
          <p:nvPr/>
        </p:nvSpPr>
        <p:spPr>
          <a:xfrm>
            <a:off x="8851893" y="4315787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>
            <a:stCxn id="9" idx="0"/>
          </p:cNvCxnSpPr>
          <p:nvPr/>
        </p:nvCxnSpPr>
        <p:spPr>
          <a:xfrm flipV="1">
            <a:off x="3140062" y="2495550"/>
            <a:ext cx="1508138" cy="139065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3" idx="0"/>
          </p:cNvCxnSpPr>
          <p:nvPr/>
        </p:nvCxnSpPr>
        <p:spPr>
          <a:xfrm flipV="1">
            <a:off x="967058" y="2272943"/>
            <a:ext cx="3452542" cy="16132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0"/>
          </p:cNvCxnSpPr>
          <p:nvPr/>
        </p:nvCxnSpPr>
        <p:spPr>
          <a:xfrm flipV="1">
            <a:off x="5158058" y="2495550"/>
            <a:ext cx="0" cy="139065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1" idx="0"/>
          </p:cNvCxnSpPr>
          <p:nvPr/>
        </p:nvCxnSpPr>
        <p:spPr>
          <a:xfrm flipH="1" flipV="1">
            <a:off x="5410200" y="2571750"/>
            <a:ext cx="2802402" cy="131445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52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Distributed </a:t>
            </a:r>
            <a:r>
              <a:rPr lang="en-US" dirty="0" smtClean="0"/>
              <a:t>Platform </a:t>
            </a:r>
            <a:r>
              <a:rPr lang="en-US" dirty="0" smtClean="0"/>
              <a:t>in Detail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43600" y="1401643"/>
            <a:ext cx="334097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trike="sngStrike" dirty="0"/>
              <a:t>Raw Image(s)</a:t>
            </a:r>
            <a:r>
              <a:rPr lang="en-US" sz="1600" dirty="0"/>
              <a:t>  </a:t>
            </a:r>
            <a:r>
              <a:rPr lang="en-US" sz="1600" dirty="0">
                <a:sym typeface="Wingdings" panose="05000000000000000000" pitchFamily="2" charset="2"/>
              </a:rPr>
              <a:t>  N </a:t>
            </a:r>
            <a:r>
              <a:rPr lang="en-US" sz="1600" dirty="0" smtClean="0">
                <a:sym typeface="Wingdings" panose="05000000000000000000" pitchFamily="2" charset="2"/>
              </a:rPr>
              <a:t>Jobs</a:t>
            </a:r>
            <a:endParaRPr lang="en-US" sz="1600" dirty="0"/>
          </a:p>
          <a:p>
            <a:r>
              <a:rPr lang="en-US" sz="1600" dirty="0" smtClean="0"/>
              <a:t>Splitting Script</a:t>
            </a:r>
          </a:p>
          <a:p>
            <a:r>
              <a:rPr lang="en-US" sz="1600" dirty="0" smtClean="0"/>
              <a:t>Processing Script</a:t>
            </a:r>
          </a:p>
          <a:p>
            <a:r>
              <a:rPr lang="en-US" sz="1600" dirty="0" smtClean="0">
                <a:solidFill>
                  <a:srgbClr val="FF0000"/>
                </a:solidFill>
              </a:rPr>
              <a:t>Joining Script</a:t>
            </a:r>
          </a:p>
          <a:p>
            <a:r>
              <a:rPr lang="en-US" sz="1600" strike="sngStrike" dirty="0" smtClean="0">
                <a:solidFill>
                  <a:schemeClr val="tx1"/>
                </a:solidFill>
              </a:rPr>
              <a:t>Result 1,2,…,N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smtClean="0">
                <a:solidFill>
                  <a:schemeClr val="tx1"/>
                </a:solidFill>
                <a:sym typeface="Wingdings" panose="05000000000000000000" pitchFamily="2" charset="2"/>
              </a:rPr>
              <a:t> Merged Result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5" name="Right Brace 4"/>
          <p:cNvSpPr/>
          <p:nvPr/>
        </p:nvSpPr>
        <p:spPr>
          <a:xfrm rot="10800000">
            <a:off x="5658971" y="1423610"/>
            <a:ext cx="419100" cy="1301472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30140" y="1400909"/>
            <a:ext cx="1146469" cy="87203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 dirty="0" smtClean="0"/>
              <a:t>User</a:t>
            </a:r>
          </a:p>
          <a:p>
            <a:pPr algn="ctr">
              <a:lnSpc>
                <a:spcPct val="150000"/>
              </a:lnSpc>
            </a:pPr>
            <a:r>
              <a:rPr lang="en-US" sz="1800" b="1" dirty="0" smtClean="0"/>
              <a:t>Interface</a:t>
            </a:r>
            <a:endParaRPr lang="en-US" sz="1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572000" y="1382593"/>
            <a:ext cx="1067921" cy="1015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 smtClean="0"/>
              <a:t>Central</a:t>
            </a:r>
          </a:p>
          <a:p>
            <a:pPr algn="ctr">
              <a:lnSpc>
                <a:spcPct val="150000"/>
              </a:lnSpc>
            </a:pPr>
            <a:r>
              <a:rPr lang="en-US" sz="2000" b="1" dirty="0" smtClean="0"/>
              <a:t>Server</a:t>
            </a:r>
            <a:endParaRPr lang="en-US" sz="2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1</a:t>
            </a:r>
            <a:endParaRPr lang="en-US" sz="1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554004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2</a:t>
            </a:r>
            <a:endParaRPr lang="en-US" sz="1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0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3</a:t>
            </a:r>
            <a:endParaRPr lang="en-US" sz="1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7607308" y="3886200"/>
            <a:ext cx="121058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N</a:t>
            </a:r>
            <a:endParaRPr lang="en-US" sz="1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119770" y="3543300"/>
            <a:ext cx="11464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/>
              <a:t>. . .</a:t>
            </a:r>
            <a:endParaRPr lang="en-US" sz="5400" b="1" dirty="0"/>
          </a:p>
        </p:txBody>
      </p:sp>
      <p:sp>
        <p:nvSpPr>
          <p:cNvPr id="26" name="Right Brace 25"/>
          <p:cNvSpPr/>
          <p:nvPr/>
        </p:nvSpPr>
        <p:spPr>
          <a:xfrm rot="10800000">
            <a:off x="82558" y="4304336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Brace 26"/>
          <p:cNvSpPr/>
          <p:nvPr/>
        </p:nvSpPr>
        <p:spPr>
          <a:xfrm>
            <a:off x="1619250" y="4305300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Brace 30"/>
          <p:cNvSpPr/>
          <p:nvPr/>
        </p:nvSpPr>
        <p:spPr>
          <a:xfrm rot="10800000">
            <a:off x="2216158" y="4312897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Brace 31"/>
          <p:cNvSpPr/>
          <p:nvPr/>
        </p:nvSpPr>
        <p:spPr>
          <a:xfrm>
            <a:off x="3752850" y="4313861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Brace 33"/>
          <p:cNvSpPr/>
          <p:nvPr/>
        </p:nvSpPr>
        <p:spPr>
          <a:xfrm rot="10800000">
            <a:off x="4273558" y="4313860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Brace 34"/>
          <p:cNvSpPr/>
          <p:nvPr/>
        </p:nvSpPr>
        <p:spPr>
          <a:xfrm>
            <a:off x="5810250" y="4314824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Brace 36"/>
          <p:cNvSpPr/>
          <p:nvPr/>
        </p:nvSpPr>
        <p:spPr>
          <a:xfrm rot="10800000">
            <a:off x="7315201" y="4314823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e 37"/>
          <p:cNvSpPr/>
          <p:nvPr/>
        </p:nvSpPr>
        <p:spPr>
          <a:xfrm>
            <a:off x="8851893" y="4315787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1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Distributed </a:t>
            </a:r>
            <a:r>
              <a:rPr lang="en-US" dirty="0" smtClean="0"/>
              <a:t>Platform </a:t>
            </a:r>
            <a:r>
              <a:rPr lang="en-US" dirty="0" smtClean="0"/>
              <a:t>in Detail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43600" y="1401643"/>
            <a:ext cx="17796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 smtClean="0"/>
          </a:p>
          <a:p>
            <a:r>
              <a:rPr lang="en-US" sz="1600" dirty="0" smtClean="0"/>
              <a:t>Splitting Script</a:t>
            </a:r>
          </a:p>
          <a:p>
            <a:r>
              <a:rPr lang="en-US" sz="1600" dirty="0" smtClean="0"/>
              <a:t>Processing Script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Joining Script</a:t>
            </a:r>
          </a:p>
        </p:txBody>
      </p:sp>
      <p:sp>
        <p:nvSpPr>
          <p:cNvPr id="5" name="Right Brace 4"/>
          <p:cNvSpPr/>
          <p:nvPr/>
        </p:nvSpPr>
        <p:spPr>
          <a:xfrm rot="10800000">
            <a:off x="5658971" y="1423609"/>
            <a:ext cx="419100" cy="1055251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30140" y="1400909"/>
            <a:ext cx="1146469" cy="87203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 dirty="0" smtClean="0"/>
              <a:t>User</a:t>
            </a:r>
          </a:p>
          <a:p>
            <a:pPr algn="ctr">
              <a:lnSpc>
                <a:spcPct val="150000"/>
              </a:lnSpc>
            </a:pPr>
            <a:r>
              <a:rPr lang="en-US" sz="1800" b="1" dirty="0" smtClean="0"/>
              <a:t>Interface</a:t>
            </a:r>
            <a:endParaRPr lang="en-US" sz="1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572000" y="1382593"/>
            <a:ext cx="1067921" cy="1015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 smtClean="0"/>
              <a:t>Central</a:t>
            </a:r>
          </a:p>
          <a:p>
            <a:pPr algn="ctr">
              <a:lnSpc>
                <a:spcPct val="150000"/>
              </a:lnSpc>
            </a:pPr>
            <a:r>
              <a:rPr lang="en-US" sz="2000" b="1" dirty="0" smtClean="0"/>
              <a:t>Server</a:t>
            </a:r>
            <a:endParaRPr lang="en-US" sz="2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1</a:t>
            </a:r>
            <a:endParaRPr lang="en-US" sz="1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554004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2</a:t>
            </a:r>
            <a:endParaRPr lang="en-US" sz="1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0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3</a:t>
            </a:r>
            <a:endParaRPr lang="en-US" sz="1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7607308" y="3886200"/>
            <a:ext cx="121058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N</a:t>
            </a:r>
            <a:endParaRPr lang="en-US" sz="1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119770" y="3543300"/>
            <a:ext cx="11464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/>
              <a:t>. . .</a:t>
            </a:r>
            <a:endParaRPr lang="en-US" sz="5400" b="1" dirty="0"/>
          </a:p>
        </p:txBody>
      </p:sp>
      <p:sp>
        <p:nvSpPr>
          <p:cNvPr id="26" name="Right Brace 25"/>
          <p:cNvSpPr/>
          <p:nvPr/>
        </p:nvSpPr>
        <p:spPr>
          <a:xfrm rot="10800000">
            <a:off x="82558" y="4304336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Brace 26"/>
          <p:cNvSpPr/>
          <p:nvPr/>
        </p:nvSpPr>
        <p:spPr>
          <a:xfrm>
            <a:off x="1619250" y="4305300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Brace 30"/>
          <p:cNvSpPr/>
          <p:nvPr/>
        </p:nvSpPr>
        <p:spPr>
          <a:xfrm rot="10800000">
            <a:off x="2216158" y="4312897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Brace 31"/>
          <p:cNvSpPr/>
          <p:nvPr/>
        </p:nvSpPr>
        <p:spPr>
          <a:xfrm>
            <a:off x="3752850" y="4313861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Brace 33"/>
          <p:cNvSpPr/>
          <p:nvPr/>
        </p:nvSpPr>
        <p:spPr>
          <a:xfrm rot="10800000">
            <a:off x="4273558" y="4313860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Brace 34"/>
          <p:cNvSpPr/>
          <p:nvPr/>
        </p:nvSpPr>
        <p:spPr>
          <a:xfrm>
            <a:off x="5810250" y="4314824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Brace 36"/>
          <p:cNvSpPr/>
          <p:nvPr/>
        </p:nvSpPr>
        <p:spPr>
          <a:xfrm rot="10800000">
            <a:off x="7315201" y="4314823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e 37"/>
          <p:cNvSpPr/>
          <p:nvPr/>
        </p:nvSpPr>
        <p:spPr>
          <a:xfrm>
            <a:off x="8851893" y="4315787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/>
          <p:cNvSpPr/>
          <p:nvPr/>
        </p:nvSpPr>
        <p:spPr>
          <a:xfrm rot="10800000">
            <a:off x="3581400" y="1607934"/>
            <a:ext cx="838200" cy="45798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09600" y="1683037"/>
            <a:ext cx="1348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Merged Result</a:t>
            </a:r>
            <a:endParaRPr lang="en-US" dirty="0"/>
          </a:p>
        </p:txBody>
      </p:sp>
      <p:sp>
        <p:nvSpPr>
          <p:cNvPr id="24" name="Right Brace 23"/>
          <p:cNvSpPr/>
          <p:nvPr/>
        </p:nvSpPr>
        <p:spPr>
          <a:xfrm>
            <a:off x="1828800" y="1607934"/>
            <a:ext cx="419100" cy="457984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9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Case Study: Giardia</a:t>
            </a:r>
            <a:endParaRPr lang="e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1926550"/>
            <a:ext cx="3457189" cy="16407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504950"/>
            <a:ext cx="1876425" cy="30003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3864" y="1533525"/>
            <a:ext cx="1847850" cy="2971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5600" y="1504950"/>
            <a:ext cx="1866900" cy="295275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729298" y="4677220"/>
            <a:ext cx="397630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The </a:t>
            </a:r>
            <a:r>
              <a:rPr lang="en-US" b="1" dirty="0" smtClean="0"/>
              <a:t>Window phone app interface of Giardia</a:t>
            </a:r>
            <a:endParaRPr lang="en-US" b="1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/>
              <a:t>Case Study: Giardia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1926550"/>
            <a:ext cx="3457189" cy="16407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90600" y="4550386"/>
            <a:ext cx="769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The comparison of results between Giardia and the standard benchtop microscope </a:t>
            </a:r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8169" y="1213214"/>
            <a:ext cx="2867662" cy="3187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281232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457200" y="285750"/>
            <a:ext cx="8229600" cy="70142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/>
              <a:t>D</a:t>
            </a:r>
            <a:r>
              <a:rPr lang="en-US" dirty="0" smtClean="0"/>
              <a:t>istributed </a:t>
            </a:r>
            <a:r>
              <a:rPr lang="en-US" dirty="0"/>
              <a:t>C</a:t>
            </a:r>
            <a:r>
              <a:rPr lang="en-US" dirty="0" smtClean="0"/>
              <a:t>omputing </a:t>
            </a:r>
            <a:r>
              <a:rPr lang="en-US" dirty="0"/>
              <a:t>on Giardia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809750"/>
            <a:ext cx="6612644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0358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457200" y="285750"/>
            <a:ext cx="8229600" cy="70142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/>
              <a:t>D</a:t>
            </a:r>
            <a:r>
              <a:rPr lang="en-US" dirty="0" smtClean="0"/>
              <a:t>istributed </a:t>
            </a:r>
            <a:r>
              <a:rPr lang="en-US" dirty="0"/>
              <a:t>C</a:t>
            </a:r>
            <a:r>
              <a:rPr lang="en-US" dirty="0" smtClean="0"/>
              <a:t>omputing </a:t>
            </a:r>
            <a:r>
              <a:rPr lang="en-US" dirty="0"/>
              <a:t>on Giardia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275" y="1200150"/>
            <a:ext cx="7029450" cy="3401065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457200" y="285750"/>
            <a:ext cx="8229600" cy="70142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 smtClean="0"/>
              <a:t>MATLAB Interface of Giardia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2000" y="1885950"/>
            <a:ext cx="7315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19100">
              <a:lnSpc>
                <a:spcPct val="20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1800" dirty="0" smtClean="0">
                <a:solidFill>
                  <a:srgbClr val="0000FF"/>
                </a:solidFill>
                <a:latin typeface="+mn-lt"/>
              </a:rPr>
              <a:t>function</a:t>
            </a:r>
            <a:r>
              <a:rPr lang="en-US" sz="1800" dirty="0" smtClean="0">
                <a:latin typeface="+mn-lt"/>
              </a:rPr>
              <a:t> </a:t>
            </a:r>
            <a:r>
              <a:rPr lang="en-US" sz="1800" dirty="0">
                <a:latin typeface="+mn-lt"/>
              </a:rPr>
              <a:t>[] = </a:t>
            </a:r>
            <a:r>
              <a:rPr lang="en-US" sz="1800" dirty="0" smtClean="0">
                <a:latin typeface="+mn-lt"/>
              </a:rPr>
              <a:t>split </a:t>
            </a:r>
            <a:r>
              <a:rPr lang="en-US" sz="1800" dirty="0">
                <a:latin typeface="+mn-lt"/>
              </a:rPr>
              <a:t>(filename, </a:t>
            </a:r>
            <a:r>
              <a:rPr lang="en-US" sz="1800" dirty="0" err="1" smtClean="0">
                <a:latin typeface="+mn-lt"/>
              </a:rPr>
              <a:t>num_of_machines</a:t>
            </a:r>
            <a:r>
              <a:rPr lang="en-US" sz="1800" dirty="0">
                <a:latin typeface="+mn-lt"/>
              </a:rPr>
              <a:t>, output)</a:t>
            </a:r>
          </a:p>
          <a:p>
            <a:pPr marL="457200" indent="-419100">
              <a:lnSpc>
                <a:spcPct val="20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1800" dirty="0" smtClean="0">
                <a:solidFill>
                  <a:srgbClr val="0000FF"/>
                </a:solidFill>
                <a:latin typeface="+mn-lt"/>
              </a:rPr>
              <a:t>function</a:t>
            </a:r>
            <a:r>
              <a:rPr lang="en-US" sz="1800" dirty="0" smtClean="0">
                <a:latin typeface="+mn-lt"/>
              </a:rPr>
              <a:t> </a:t>
            </a:r>
            <a:r>
              <a:rPr lang="en-US" sz="1800" dirty="0">
                <a:latin typeface="+mn-lt"/>
              </a:rPr>
              <a:t>[] = </a:t>
            </a:r>
            <a:r>
              <a:rPr lang="en-US" sz="1800" dirty="0" smtClean="0">
                <a:latin typeface="+mn-lt"/>
              </a:rPr>
              <a:t>process (</a:t>
            </a:r>
            <a:r>
              <a:rPr lang="en-US" sz="1800" dirty="0" err="1" smtClean="0">
                <a:latin typeface="+mn-lt"/>
              </a:rPr>
              <a:t>input_file</a:t>
            </a:r>
            <a:r>
              <a:rPr lang="en-US" sz="1800" dirty="0">
                <a:latin typeface="+mn-lt"/>
              </a:rPr>
              <a:t>, </a:t>
            </a:r>
            <a:r>
              <a:rPr lang="en-US" sz="1800" dirty="0" err="1" smtClean="0">
                <a:latin typeface="+mn-lt"/>
              </a:rPr>
              <a:t>output_file</a:t>
            </a:r>
            <a:r>
              <a:rPr lang="en-US" sz="1800" dirty="0">
                <a:latin typeface="+mn-lt"/>
              </a:rPr>
              <a:t>)</a:t>
            </a:r>
          </a:p>
          <a:p>
            <a:pPr marL="457200" indent="-419100">
              <a:lnSpc>
                <a:spcPct val="20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1800" dirty="0" smtClean="0">
                <a:solidFill>
                  <a:srgbClr val="0000FF"/>
                </a:solidFill>
                <a:latin typeface="+mn-lt"/>
              </a:rPr>
              <a:t>function</a:t>
            </a:r>
            <a:r>
              <a:rPr lang="en-US" sz="1800" dirty="0" smtClean="0">
                <a:latin typeface="+mn-lt"/>
              </a:rPr>
              <a:t> </a:t>
            </a:r>
            <a:r>
              <a:rPr lang="en-US" sz="1800" dirty="0">
                <a:latin typeface="+mn-lt"/>
              </a:rPr>
              <a:t>[] = </a:t>
            </a:r>
            <a:r>
              <a:rPr lang="en-US" sz="1800" dirty="0" smtClean="0">
                <a:latin typeface="+mn-lt"/>
              </a:rPr>
              <a:t>join </a:t>
            </a:r>
            <a:r>
              <a:rPr lang="en-US" sz="1800" dirty="0" smtClean="0">
                <a:latin typeface="+mn-lt"/>
              </a:rPr>
              <a:t>(</a:t>
            </a:r>
            <a:r>
              <a:rPr lang="en-US" sz="1800" dirty="0" err="1"/>
              <a:t>num_of_machines</a:t>
            </a:r>
            <a:r>
              <a:rPr lang="en-US" sz="1800" dirty="0"/>
              <a:t>, </a:t>
            </a:r>
            <a:r>
              <a:rPr lang="en-US" sz="1800" dirty="0" err="1" smtClean="0">
                <a:latin typeface="+mn-lt"/>
              </a:rPr>
              <a:t>output_name</a:t>
            </a:r>
            <a:r>
              <a:rPr lang="en-US" sz="1800" dirty="0">
                <a:latin typeface="+mn-lt"/>
              </a:rPr>
              <a:t>, filename</a:t>
            </a:r>
            <a:r>
              <a:rPr lang="en-US" sz="1800" dirty="0" smtClean="0">
                <a:latin typeface="+mn-lt"/>
              </a:rPr>
              <a:t>)</a:t>
            </a:r>
            <a:endParaRPr lang="en-US" sz="1800" dirty="0" smtClean="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431150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Performance</a:t>
            </a:r>
            <a:endParaRPr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498683"/>
              </p:ext>
            </p:extLst>
          </p:nvPr>
        </p:nvGraphicFramePr>
        <p:xfrm>
          <a:off x="2971800" y="1581150"/>
          <a:ext cx="5943600" cy="34334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ectangle 95"/>
          <p:cNvSpPr>
            <a:spLocks noChangeArrowheads="1"/>
          </p:cNvSpPr>
          <p:nvPr/>
        </p:nvSpPr>
        <p:spPr bwMode="auto">
          <a:xfrm>
            <a:off x="142875" y="1276350"/>
            <a:ext cx="2981325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14400"/>
            <a:r>
              <a:rPr lang="en-US" sz="1800" dirty="0"/>
              <a:t>For our testing, we used an </a:t>
            </a:r>
            <a:r>
              <a:rPr lang="en-US" sz="1800" dirty="0" smtClean="0"/>
              <a:t>image </a:t>
            </a:r>
            <a:r>
              <a:rPr lang="en-US" sz="1800" dirty="0"/>
              <a:t>with 10 Giardia </a:t>
            </a:r>
            <a:r>
              <a:rPr lang="en-US" sz="1800" dirty="0" err="1"/>
              <a:t>lamblia</a:t>
            </a:r>
            <a:r>
              <a:rPr lang="en-US" sz="1800" dirty="0"/>
              <a:t> cysts captured on the membrane.</a:t>
            </a:r>
            <a:endParaRPr lang="en-US" sz="1800" dirty="0">
              <a:cs typeface="Times New Roman" pitchFamily="18" charset="0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Conclusion</a:t>
            </a:r>
            <a:endParaRPr lang="en" dirty="0"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228600" y="1234199"/>
            <a:ext cx="3124200" cy="1828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 lvl="0" rtl="0"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" sz="2400" b="1" u="sng" dirty="0" smtClean="0"/>
              <a:t>Current State:</a:t>
            </a:r>
          </a:p>
          <a:p>
            <a:pPr marL="495300" lvl="0" indent="-457200" rtl="0">
              <a:spcBef>
                <a:spcPts val="0"/>
              </a:spcBef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2400" dirty="0" smtClean="0"/>
              <a:t>Built platform</a:t>
            </a:r>
          </a:p>
          <a:p>
            <a:pPr marL="495300" lvl="0" indent="-457200" rtl="0">
              <a:spcBef>
                <a:spcPts val="0"/>
              </a:spcBef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2400" dirty="0" smtClean="0"/>
              <a:t>Web interface</a:t>
            </a:r>
          </a:p>
          <a:p>
            <a:pPr marL="495300" lvl="0" indent="-457200" rtl="0">
              <a:spcBef>
                <a:spcPts val="0"/>
              </a:spcBef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2400" dirty="0" smtClean="0"/>
              <a:t>Tested on giardia</a:t>
            </a:r>
          </a:p>
        </p:txBody>
      </p:sp>
      <p:sp>
        <p:nvSpPr>
          <p:cNvPr id="4" name="Shape 89"/>
          <p:cNvSpPr txBox="1">
            <a:spLocks/>
          </p:cNvSpPr>
          <p:nvPr/>
        </p:nvSpPr>
        <p:spPr>
          <a:xfrm>
            <a:off x="5638800" y="3257550"/>
            <a:ext cx="3352800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8100"/>
            <a:r>
              <a:rPr lang="en-US" sz="2400" b="1" u="sng" dirty="0" smtClean="0"/>
              <a:t>N</a:t>
            </a:r>
            <a:r>
              <a:rPr lang="en" sz="2400" b="1" u="sng" dirty="0" smtClean="0"/>
              <a:t>ext Steps:</a:t>
            </a:r>
          </a:p>
          <a:p>
            <a:pPr marL="495300" indent="-457200">
              <a:buFont typeface="Arial" panose="020B0604020202020204" pitchFamily="34" charset="0"/>
              <a:buChar char="•"/>
            </a:pPr>
            <a:r>
              <a:rPr lang="en" sz="2400" dirty="0" smtClean="0"/>
              <a:t>Shared file system</a:t>
            </a:r>
          </a:p>
          <a:p>
            <a:pPr marL="495300" indent="-457200">
              <a:buFont typeface="Arial" panose="020B0604020202020204" pitchFamily="34" charset="0"/>
              <a:buChar char="•"/>
            </a:pPr>
            <a:r>
              <a:rPr lang="en" sz="2400" dirty="0" smtClean="0"/>
              <a:t>Incorporation with additional projects</a:t>
            </a:r>
            <a:endParaRPr lang="en" sz="2400" dirty="0"/>
          </a:p>
        </p:txBody>
      </p:sp>
      <p:sp>
        <p:nvSpPr>
          <p:cNvPr id="8" name="Right Arrow 7"/>
          <p:cNvSpPr/>
          <p:nvPr/>
        </p:nvSpPr>
        <p:spPr>
          <a:xfrm rot="1609691">
            <a:off x="3437967" y="3028688"/>
            <a:ext cx="1752600" cy="45772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410200" y="1352550"/>
            <a:ext cx="910827" cy="30777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Worker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553200" y="1352550"/>
            <a:ext cx="910827" cy="30777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Worker 2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924800" y="1244828"/>
            <a:ext cx="761747" cy="52322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Central</a:t>
            </a:r>
          </a:p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562818" y="2495550"/>
            <a:ext cx="901209" cy="52322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Shared</a:t>
            </a:r>
          </a:p>
          <a:p>
            <a:pPr algn="ctr"/>
            <a:r>
              <a:rPr lang="en-US" dirty="0" smtClean="0"/>
              <a:t>Directory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9" idx="2"/>
          </p:cNvCxnSpPr>
          <p:nvPr/>
        </p:nvCxnSpPr>
        <p:spPr>
          <a:xfrm>
            <a:off x="5865614" y="1660327"/>
            <a:ext cx="697204" cy="83522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2" idx="2"/>
            <a:endCxn id="11" idx="0"/>
          </p:cNvCxnSpPr>
          <p:nvPr/>
        </p:nvCxnSpPr>
        <p:spPr>
          <a:xfrm>
            <a:off x="7008614" y="1660327"/>
            <a:ext cx="4809" cy="83522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2"/>
          </p:cNvCxnSpPr>
          <p:nvPr/>
        </p:nvCxnSpPr>
        <p:spPr>
          <a:xfrm flipH="1">
            <a:off x="7464027" y="1768048"/>
            <a:ext cx="841647" cy="72750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olap.com/wp-content/uploads/2013/11/bigstock-Big-data-concept-in-word-tag-c-4992231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1407698"/>
            <a:ext cx="5791200" cy="3373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Introduction and Motivation</a:t>
            </a:r>
            <a:endParaRPr lang="en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1352550"/>
            <a:ext cx="3200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 smtClean="0"/>
              <a:t>Emergence of big data</a:t>
            </a:r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 smtClean="0"/>
              <a:t>Rapidly-evolving digital processing projects</a:t>
            </a:r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 smtClean="0"/>
              <a:t>Unique </a:t>
            </a:r>
            <a:r>
              <a:rPr lang="en-US" sz="1800" dirty="0" smtClean="0"/>
              <a:t>software implementations</a:t>
            </a:r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b="1" dirty="0" smtClean="0"/>
              <a:t>Goal:</a:t>
            </a:r>
            <a:r>
              <a:rPr lang="en-US" sz="1800" dirty="0" smtClean="0"/>
              <a:t> significant runtime reduction with minimal code adaptation</a:t>
            </a:r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705600" y="4762500"/>
            <a:ext cx="2286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Image from</a:t>
            </a:r>
            <a:r>
              <a:rPr lang="en-US" sz="1000" dirty="0"/>
              <a:t>: http://olap.com/big-data/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Existing </a:t>
            </a:r>
            <a:r>
              <a:rPr lang="en" dirty="0" smtClean="0"/>
              <a:t>Solutions</a:t>
            </a:r>
            <a:endParaRPr lang="en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1594757"/>
            <a:ext cx="4191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dirty="0" smtClean="0"/>
              <a:t>Custom Compiler</a:t>
            </a:r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dirty="0" smtClean="0"/>
              <a:t>Pipeline Software Packages</a:t>
            </a:r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dirty="0" smtClean="0"/>
              <a:t>Cluster</a:t>
            </a:r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457200" lvl="0" indent="-419100"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200" dirty="0" smtClean="0"/>
              <a:t>High Performance Computing (HPC) Software</a:t>
            </a:r>
            <a:endParaRPr lang="en-US" sz="2200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450" y="1458545"/>
            <a:ext cx="4145215" cy="278529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257800" y="4781550"/>
            <a:ext cx="3810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Image from: </a:t>
            </a:r>
            <a:r>
              <a:rPr lang="en-US" sz="1000" dirty="0"/>
              <a:t>http://</a:t>
            </a:r>
            <a:r>
              <a:rPr lang="en-US" sz="1000" dirty="0" smtClean="0"/>
              <a:t>www.kgionline.com/distributed-computing.jpg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78716791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</a:t>
            </a:r>
            <a:r>
              <a:rPr lang="en-US" dirty="0" smtClean="0"/>
              <a:t>Platform</a:t>
            </a:r>
            <a:r>
              <a:rPr lang="en-US" dirty="0" smtClean="0"/>
              <a:t> </a:t>
            </a:r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00424" y="1952663"/>
            <a:ext cx="2085976" cy="954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Distributed</a:t>
            </a:r>
          </a:p>
          <a:p>
            <a:pPr algn="ctr"/>
            <a:r>
              <a:rPr lang="en-US" sz="2800" dirty="0" smtClean="0"/>
              <a:t>Platform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23245" y="1578202"/>
            <a:ext cx="224933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/>
              <a:t>Raw Image(s)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Splitting </a:t>
            </a:r>
            <a:r>
              <a:rPr lang="en-US" sz="1800" dirty="0" smtClean="0"/>
              <a:t>Script(s)</a:t>
            </a:r>
            <a:endParaRPr lang="en-US" sz="1800" dirty="0" smtClean="0"/>
          </a:p>
          <a:p>
            <a:pPr>
              <a:lnSpc>
                <a:spcPct val="150000"/>
              </a:lnSpc>
            </a:pPr>
            <a:r>
              <a:rPr lang="en-US" sz="1800" dirty="0" smtClean="0"/>
              <a:t>Processing </a:t>
            </a:r>
            <a:r>
              <a:rPr lang="en-US" sz="1800" dirty="0" smtClean="0"/>
              <a:t>Script(s)</a:t>
            </a:r>
            <a:endParaRPr lang="en-US" sz="1800" dirty="0" smtClean="0"/>
          </a:p>
          <a:p>
            <a:pPr>
              <a:lnSpc>
                <a:spcPct val="150000"/>
              </a:lnSpc>
            </a:pPr>
            <a:r>
              <a:rPr lang="en-US" sz="1800" dirty="0" smtClean="0"/>
              <a:t>Joining </a:t>
            </a:r>
            <a:r>
              <a:rPr lang="en-US" sz="1800" dirty="0" smtClean="0"/>
              <a:t>Script(s)</a:t>
            </a:r>
            <a:endParaRPr lang="en-US" sz="1800" dirty="0"/>
          </a:p>
        </p:txBody>
      </p:sp>
      <p:sp>
        <p:nvSpPr>
          <p:cNvPr id="7" name="TextBox 6"/>
          <p:cNvSpPr txBox="1"/>
          <p:nvPr/>
        </p:nvSpPr>
        <p:spPr>
          <a:xfrm>
            <a:off x="6491099" y="2245051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Merged </a:t>
            </a:r>
            <a:r>
              <a:rPr lang="en-US" sz="1800" dirty="0" smtClean="0"/>
              <a:t>Result(s</a:t>
            </a:r>
            <a:r>
              <a:rPr lang="en-US" sz="1800" dirty="0" smtClean="0"/>
              <a:t>)</a:t>
            </a:r>
            <a:endParaRPr lang="en-US" sz="1800" dirty="0"/>
          </a:p>
        </p:txBody>
      </p:sp>
      <p:sp>
        <p:nvSpPr>
          <p:cNvPr id="9" name="Right Arrow 8"/>
          <p:cNvSpPr/>
          <p:nvPr/>
        </p:nvSpPr>
        <p:spPr>
          <a:xfrm>
            <a:off x="2590800" y="2289808"/>
            <a:ext cx="685800" cy="36768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/>
          <p:cNvSpPr/>
          <p:nvPr/>
        </p:nvSpPr>
        <p:spPr>
          <a:xfrm>
            <a:off x="2095500" y="1622136"/>
            <a:ext cx="419100" cy="1703030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5715000" y="2289808"/>
            <a:ext cx="685800" cy="36768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04800" y="4095750"/>
            <a:ext cx="7718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 smtClean="0"/>
              <a:t>Distributed </a:t>
            </a:r>
            <a:r>
              <a:rPr lang="en-US" sz="1800" dirty="0" smtClean="0"/>
              <a:t>platform </a:t>
            </a:r>
            <a:r>
              <a:rPr lang="en-US" sz="1800" dirty="0" smtClean="0"/>
              <a:t>is written in Python and utilizes the Twisted Engine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31112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Distributed </a:t>
            </a:r>
            <a:r>
              <a:rPr lang="en-US" dirty="0" smtClean="0"/>
              <a:t>Platform </a:t>
            </a:r>
            <a:r>
              <a:rPr lang="en-US" dirty="0" smtClean="0"/>
              <a:t>in Detail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3825" y="1276350"/>
            <a:ext cx="17796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Raw Image(s)</a:t>
            </a:r>
          </a:p>
          <a:p>
            <a:r>
              <a:rPr lang="en-US" sz="1600" dirty="0" smtClean="0"/>
              <a:t>Splitting Script</a:t>
            </a:r>
          </a:p>
          <a:p>
            <a:r>
              <a:rPr lang="en-US" sz="1600" dirty="0" smtClean="0"/>
              <a:t>Processing Script</a:t>
            </a:r>
          </a:p>
          <a:p>
            <a:r>
              <a:rPr lang="en-US" sz="1600" dirty="0" smtClean="0"/>
              <a:t>Joining Script</a:t>
            </a:r>
            <a:endParaRPr lang="en-US" sz="1600" dirty="0"/>
          </a:p>
        </p:txBody>
      </p:sp>
      <p:sp>
        <p:nvSpPr>
          <p:cNvPr id="5" name="Right Brace 4"/>
          <p:cNvSpPr/>
          <p:nvPr/>
        </p:nvSpPr>
        <p:spPr>
          <a:xfrm>
            <a:off x="1828800" y="1320284"/>
            <a:ext cx="419100" cy="1033284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30140" y="1400909"/>
            <a:ext cx="1146469" cy="87203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 dirty="0" smtClean="0"/>
              <a:t>User</a:t>
            </a:r>
          </a:p>
          <a:p>
            <a:pPr algn="ctr">
              <a:lnSpc>
                <a:spcPct val="150000"/>
              </a:lnSpc>
            </a:pPr>
            <a:r>
              <a:rPr lang="en-US" sz="1800" b="1" dirty="0" smtClean="0"/>
              <a:t>Interface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92868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Distributed </a:t>
            </a:r>
            <a:r>
              <a:rPr lang="en-US" dirty="0" smtClean="0"/>
              <a:t>Platform </a:t>
            </a:r>
            <a:r>
              <a:rPr lang="en-US" dirty="0" smtClean="0"/>
              <a:t>in Detail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43600" y="1401643"/>
            <a:ext cx="17796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Raw Image(s)</a:t>
            </a:r>
          </a:p>
          <a:p>
            <a:r>
              <a:rPr lang="en-US" sz="1600" dirty="0" smtClean="0"/>
              <a:t>Splitting Script</a:t>
            </a:r>
          </a:p>
          <a:p>
            <a:r>
              <a:rPr lang="en-US" sz="1600" dirty="0" smtClean="0"/>
              <a:t>Processing Script</a:t>
            </a:r>
          </a:p>
          <a:p>
            <a:r>
              <a:rPr lang="en-US" sz="1600" dirty="0" smtClean="0"/>
              <a:t>Joining Script</a:t>
            </a:r>
            <a:endParaRPr lang="en-US" sz="1600" dirty="0"/>
          </a:p>
        </p:txBody>
      </p:sp>
      <p:sp>
        <p:nvSpPr>
          <p:cNvPr id="5" name="Right Brace 4"/>
          <p:cNvSpPr/>
          <p:nvPr/>
        </p:nvSpPr>
        <p:spPr>
          <a:xfrm rot="10800000">
            <a:off x="5658971" y="1423610"/>
            <a:ext cx="419100" cy="1033284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30140" y="1400909"/>
            <a:ext cx="1146469" cy="87203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 dirty="0" smtClean="0"/>
              <a:t>User</a:t>
            </a:r>
          </a:p>
          <a:p>
            <a:pPr algn="ctr">
              <a:lnSpc>
                <a:spcPct val="150000"/>
              </a:lnSpc>
            </a:pPr>
            <a:r>
              <a:rPr lang="en-US" sz="1800" b="1" dirty="0" smtClean="0"/>
              <a:t>Interface</a:t>
            </a:r>
            <a:endParaRPr lang="en-US" sz="1800" b="1" dirty="0"/>
          </a:p>
        </p:txBody>
      </p:sp>
      <p:sp>
        <p:nvSpPr>
          <p:cNvPr id="6" name="Right Arrow 5"/>
          <p:cNvSpPr/>
          <p:nvPr/>
        </p:nvSpPr>
        <p:spPr>
          <a:xfrm>
            <a:off x="3581400" y="1607934"/>
            <a:ext cx="838200" cy="457984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572000" y="1382593"/>
            <a:ext cx="1067921" cy="1015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 smtClean="0"/>
              <a:t>Central</a:t>
            </a:r>
          </a:p>
          <a:p>
            <a:pPr algn="ctr">
              <a:lnSpc>
                <a:spcPct val="150000"/>
              </a:lnSpc>
            </a:pPr>
            <a:r>
              <a:rPr lang="en-US" sz="2000" b="1" dirty="0" smtClean="0"/>
              <a:t>Server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83033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Distributed </a:t>
            </a:r>
            <a:r>
              <a:rPr lang="en-US" dirty="0" smtClean="0"/>
              <a:t>Platform </a:t>
            </a:r>
            <a:r>
              <a:rPr lang="en-US" dirty="0" smtClean="0"/>
              <a:t>in Detail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43600" y="1401643"/>
            <a:ext cx="253146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trike="sngStrike" dirty="0" smtClean="0"/>
              <a:t>Raw Image(s)</a:t>
            </a:r>
            <a:r>
              <a:rPr lang="en-US" sz="1600" dirty="0" smtClean="0"/>
              <a:t>  </a:t>
            </a:r>
            <a:r>
              <a:rPr lang="en-US" sz="1600" dirty="0" smtClean="0">
                <a:sym typeface="Wingdings" panose="05000000000000000000" pitchFamily="2" charset="2"/>
              </a:rPr>
              <a:t>  N Jobs</a:t>
            </a:r>
            <a:endParaRPr lang="en-US" sz="1600" dirty="0" smtClean="0"/>
          </a:p>
          <a:p>
            <a:r>
              <a:rPr lang="en-US" sz="1600" dirty="0" smtClean="0">
                <a:solidFill>
                  <a:srgbClr val="FF0000"/>
                </a:solidFill>
              </a:rPr>
              <a:t>Splitting Script</a:t>
            </a:r>
          </a:p>
          <a:p>
            <a:r>
              <a:rPr lang="en-US" sz="1600" dirty="0" smtClean="0"/>
              <a:t>Processing Script</a:t>
            </a:r>
          </a:p>
          <a:p>
            <a:r>
              <a:rPr lang="en-US" sz="1600" dirty="0" smtClean="0"/>
              <a:t>Joining Script</a:t>
            </a:r>
            <a:endParaRPr lang="en-US" sz="1600" dirty="0"/>
          </a:p>
        </p:txBody>
      </p:sp>
      <p:sp>
        <p:nvSpPr>
          <p:cNvPr id="5" name="Right Brace 4"/>
          <p:cNvSpPr/>
          <p:nvPr/>
        </p:nvSpPr>
        <p:spPr>
          <a:xfrm rot="10800000">
            <a:off x="5658971" y="1423610"/>
            <a:ext cx="419100" cy="1033284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30140" y="1400909"/>
            <a:ext cx="1146469" cy="87203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 dirty="0" smtClean="0"/>
              <a:t>User</a:t>
            </a:r>
          </a:p>
          <a:p>
            <a:pPr algn="ctr">
              <a:lnSpc>
                <a:spcPct val="150000"/>
              </a:lnSpc>
            </a:pPr>
            <a:r>
              <a:rPr lang="en-US" sz="1800" b="1" dirty="0" smtClean="0"/>
              <a:t>Interface</a:t>
            </a:r>
            <a:endParaRPr lang="en-US" sz="1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572000" y="1382593"/>
            <a:ext cx="1067921" cy="1015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 smtClean="0"/>
              <a:t>Central</a:t>
            </a:r>
          </a:p>
          <a:p>
            <a:pPr algn="ctr">
              <a:lnSpc>
                <a:spcPct val="150000"/>
              </a:lnSpc>
            </a:pPr>
            <a:r>
              <a:rPr lang="en-US" sz="2000" b="1" dirty="0" smtClean="0"/>
              <a:t>Server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87246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Distributed </a:t>
            </a:r>
            <a:r>
              <a:rPr lang="en-US" dirty="0" smtClean="0"/>
              <a:t>Platform </a:t>
            </a:r>
            <a:r>
              <a:rPr lang="en-US" dirty="0" smtClean="0"/>
              <a:t>in Detail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43600" y="1401643"/>
            <a:ext cx="253146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trike="sngStrike" dirty="0"/>
              <a:t>Raw Image(s)</a:t>
            </a:r>
            <a:r>
              <a:rPr lang="en-US" sz="1600" dirty="0"/>
              <a:t>  </a:t>
            </a:r>
            <a:r>
              <a:rPr lang="en-US" sz="1600" dirty="0">
                <a:sym typeface="Wingdings" panose="05000000000000000000" pitchFamily="2" charset="2"/>
              </a:rPr>
              <a:t>  N </a:t>
            </a:r>
            <a:r>
              <a:rPr lang="en-US" sz="1600" dirty="0" smtClean="0">
                <a:sym typeface="Wingdings" panose="05000000000000000000" pitchFamily="2" charset="2"/>
              </a:rPr>
              <a:t>Jobs</a:t>
            </a:r>
            <a:endParaRPr lang="en-US" sz="1600" dirty="0"/>
          </a:p>
          <a:p>
            <a:r>
              <a:rPr lang="en-US" sz="1600" dirty="0" smtClean="0"/>
              <a:t>Splitting Script</a:t>
            </a:r>
          </a:p>
          <a:p>
            <a:r>
              <a:rPr lang="en-US" sz="1600" dirty="0" smtClean="0"/>
              <a:t>Processing Script</a:t>
            </a:r>
          </a:p>
          <a:p>
            <a:r>
              <a:rPr lang="en-US" sz="1600" dirty="0" smtClean="0"/>
              <a:t>Joining Script</a:t>
            </a:r>
            <a:endParaRPr lang="en-US" sz="1600" dirty="0"/>
          </a:p>
        </p:txBody>
      </p:sp>
      <p:sp>
        <p:nvSpPr>
          <p:cNvPr id="5" name="Right Brace 4"/>
          <p:cNvSpPr/>
          <p:nvPr/>
        </p:nvSpPr>
        <p:spPr>
          <a:xfrm rot="10800000">
            <a:off x="5658971" y="1423610"/>
            <a:ext cx="419100" cy="1033284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30140" y="1400909"/>
            <a:ext cx="1146469" cy="87203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 dirty="0" smtClean="0"/>
              <a:t>User</a:t>
            </a:r>
          </a:p>
          <a:p>
            <a:pPr algn="ctr">
              <a:lnSpc>
                <a:spcPct val="150000"/>
              </a:lnSpc>
            </a:pPr>
            <a:r>
              <a:rPr lang="en-US" sz="1800" b="1" dirty="0" smtClean="0"/>
              <a:t>Interface</a:t>
            </a:r>
            <a:endParaRPr lang="en-US" sz="1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572000" y="1382593"/>
            <a:ext cx="1067921" cy="1015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 smtClean="0"/>
              <a:t>Central</a:t>
            </a:r>
          </a:p>
          <a:p>
            <a:pPr algn="ctr">
              <a:lnSpc>
                <a:spcPct val="150000"/>
              </a:lnSpc>
            </a:pPr>
            <a:r>
              <a:rPr lang="en-US" sz="2000" b="1" dirty="0" smtClean="0"/>
              <a:t>Server</a:t>
            </a:r>
            <a:endParaRPr lang="en-US" sz="2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1</a:t>
            </a:r>
            <a:endParaRPr lang="en-US" sz="1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554004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2</a:t>
            </a:r>
            <a:endParaRPr lang="en-US" sz="1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0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3</a:t>
            </a:r>
            <a:endParaRPr lang="en-US" sz="1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7607308" y="3886200"/>
            <a:ext cx="121058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N</a:t>
            </a:r>
            <a:endParaRPr lang="en-US" sz="1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119770" y="3543300"/>
            <a:ext cx="11464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/>
              <a:t>. . .</a:t>
            </a:r>
            <a:endParaRPr lang="en-US" sz="5400" b="1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1143000" y="2478861"/>
            <a:ext cx="3276600" cy="131208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200400" y="2571750"/>
            <a:ext cx="1447800" cy="1219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972050" y="2571750"/>
            <a:ext cx="0" cy="1219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639921" y="2571750"/>
            <a:ext cx="1827679" cy="1219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44747" y="4305300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Job 1</a:t>
            </a:r>
          </a:p>
          <a:p>
            <a:r>
              <a:rPr lang="en-US" dirty="0" smtClean="0"/>
              <a:t>Processing Script</a:t>
            </a:r>
            <a:endParaRPr lang="en-US" dirty="0"/>
          </a:p>
        </p:txBody>
      </p:sp>
      <p:sp>
        <p:nvSpPr>
          <p:cNvPr id="26" name="Right Brace 25"/>
          <p:cNvSpPr/>
          <p:nvPr/>
        </p:nvSpPr>
        <p:spPr>
          <a:xfrm rot="10800000">
            <a:off x="82558" y="4304336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Brace 26"/>
          <p:cNvSpPr/>
          <p:nvPr/>
        </p:nvSpPr>
        <p:spPr>
          <a:xfrm>
            <a:off x="1619250" y="4305300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2278347" y="4313861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Job 2</a:t>
            </a:r>
          </a:p>
          <a:p>
            <a:r>
              <a:rPr lang="en-US" dirty="0" smtClean="0"/>
              <a:t>Processing Script</a:t>
            </a:r>
            <a:endParaRPr lang="en-US" dirty="0"/>
          </a:p>
        </p:txBody>
      </p:sp>
      <p:sp>
        <p:nvSpPr>
          <p:cNvPr id="31" name="Right Brace 30"/>
          <p:cNvSpPr/>
          <p:nvPr/>
        </p:nvSpPr>
        <p:spPr>
          <a:xfrm rot="10800000">
            <a:off x="2216158" y="4312897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Brace 31"/>
          <p:cNvSpPr/>
          <p:nvPr/>
        </p:nvSpPr>
        <p:spPr>
          <a:xfrm>
            <a:off x="3752850" y="4313861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4335747" y="4314824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Job 2</a:t>
            </a:r>
          </a:p>
          <a:p>
            <a:r>
              <a:rPr lang="en-US" dirty="0" smtClean="0"/>
              <a:t>Processing Script</a:t>
            </a:r>
            <a:endParaRPr lang="en-US" dirty="0"/>
          </a:p>
        </p:txBody>
      </p:sp>
      <p:sp>
        <p:nvSpPr>
          <p:cNvPr id="34" name="Right Brace 33"/>
          <p:cNvSpPr/>
          <p:nvPr/>
        </p:nvSpPr>
        <p:spPr>
          <a:xfrm rot="10800000">
            <a:off x="4273558" y="4313860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Brace 34"/>
          <p:cNvSpPr/>
          <p:nvPr/>
        </p:nvSpPr>
        <p:spPr>
          <a:xfrm>
            <a:off x="5810250" y="4314824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7377390" y="4315787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Job N</a:t>
            </a:r>
          </a:p>
          <a:p>
            <a:r>
              <a:rPr lang="en-US" dirty="0" smtClean="0"/>
              <a:t>Processing Script</a:t>
            </a:r>
            <a:endParaRPr lang="en-US" dirty="0"/>
          </a:p>
        </p:txBody>
      </p:sp>
      <p:sp>
        <p:nvSpPr>
          <p:cNvPr id="37" name="Right Brace 36"/>
          <p:cNvSpPr/>
          <p:nvPr/>
        </p:nvSpPr>
        <p:spPr>
          <a:xfrm rot="10800000">
            <a:off x="7315201" y="4314823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e 37"/>
          <p:cNvSpPr/>
          <p:nvPr/>
        </p:nvSpPr>
        <p:spPr>
          <a:xfrm>
            <a:off x="8851893" y="4315787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521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Distributed </a:t>
            </a:r>
            <a:r>
              <a:rPr lang="en-US" dirty="0" smtClean="0"/>
              <a:t>Platform</a:t>
            </a:r>
            <a:r>
              <a:rPr lang="en-US" dirty="0" smtClean="0"/>
              <a:t> </a:t>
            </a:r>
            <a:r>
              <a:rPr lang="en-US" dirty="0" smtClean="0"/>
              <a:t>in Detail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43600" y="1401643"/>
            <a:ext cx="253146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trike="sngStrike" dirty="0"/>
              <a:t>Raw Image(s)</a:t>
            </a:r>
            <a:r>
              <a:rPr lang="en-US" sz="1600" dirty="0"/>
              <a:t>  </a:t>
            </a:r>
            <a:r>
              <a:rPr lang="en-US" sz="1600" dirty="0">
                <a:sym typeface="Wingdings" panose="05000000000000000000" pitchFamily="2" charset="2"/>
              </a:rPr>
              <a:t>  N </a:t>
            </a:r>
            <a:r>
              <a:rPr lang="en-US" sz="1600" dirty="0" smtClean="0">
                <a:sym typeface="Wingdings" panose="05000000000000000000" pitchFamily="2" charset="2"/>
              </a:rPr>
              <a:t>Jobs</a:t>
            </a:r>
            <a:endParaRPr lang="en-US" sz="1600" dirty="0"/>
          </a:p>
          <a:p>
            <a:r>
              <a:rPr lang="en-US" sz="1600" dirty="0" smtClean="0"/>
              <a:t>Splitting Script</a:t>
            </a:r>
          </a:p>
          <a:p>
            <a:r>
              <a:rPr lang="en-US" sz="1600" dirty="0" smtClean="0"/>
              <a:t>Processing Script</a:t>
            </a:r>
          </a:p>
          <a:p>
            <a:r>
              <a:rPr lang="en-US" sz="1600" dirty="0" smtClean="0"/>
              <a:t>Joining Script</a:t>
            </a:r>
            <a:endParaRPr lang="en-US" sz="1600" dirty="0"/>
          </a:p>
        </p:txBody>
      </p:sp>
      <p:sp>
        <p:nvSpPr>
          <p:cNvPr id="5" name="Right Brace 4"/>
          <p:cNvSpPr/>
          <p:nvPr/>
        </p:nvSpPr>
        <p:spPr>
          <a:xfrm rot="10800000">
            <a:off x="5658971" y="1423610"/>
            <a:ext cx="419100" cy="1033284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30140" y="1400909"/>
            <a:ext cx="1146469" cy="87203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 dirty="0" smtClean="0"/>
              <a:t>User</a:t>
            </a:r>
          </a:p>
          <a:p>
            <a:pPr algn="ctr">
              <a:lnSpc>
                <a:spcPct val="150000"/>
              </a:lnSpc>
            </a:pPr>
            <a:r>
              <a:rPr lang="en-US" sz="1800" b="1" dirty="0" smtClean="0"/>
              <a:t>Interface</a:t>
            </a:r>
            <a:endParaRPr lang="en-US" sz="1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572000" y="1382593"/>
            <a:ext cx="1067921" cy="1015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 smtClean="0"/>
              <a:t>Central</a:t>
            </a:r>
          </a:p>
          <a:p>
            <a:pPr algn="ctr">
              <a:lnSpc>
                <a:spcPct val="150000"/>
              </a:lnSpc>
            </a:pPr>
            <a:r>
              <a:rPr lang="en-US" sz="2000" b="1" dirty="0" smtClean="0"/>
              <a:t>Server</a:t>
            </a:r>
            <a:endParaRPr lang="en-US" sz="2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1</a:t>
            </a:r>
            <a:endParaRPr lang="en-US" sz="1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554004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2</a:t>
            </a:r>
            <a:endParaRPr lang="en-US" sz="1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0" y="3886200"/>
            <a:ext cx="117211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3</a:t>
            </a:r>
            <a:endParaRPr lang="en-US" sz="1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7607308" y="3886200"/>
            <a:ext cx="1210588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dirty="0" smtClean="0"/>
              <a:t>Worker N</a:t>
            </a:r>
            <a:endParaRPr lang="en-US" sz="1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119770" y="3543300"/>
            <a:ext cx="11464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/>
              <a:t>. . .</a:t>
            </a:r>
            <a:endParaRPr lang="en-US" sz="5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144747" y="4305300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smtClean="0"/>
              <a:t>Job 1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Result 1</a:t>
            </a: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Processing Script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Right Brace 25"/>
          <p:cNvSpPr/>
          <p:nvPr/>
        </p:nvSpPr>
        <p:spPr>
          <a:xfrm rot="10800000">
            <a:off x="82558" y="4304336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Brace 26"/>
          <p:cNvSpPr/>
          <p:nvPr/>
        </p:nvSpPr>
        <p:spPr>
          <a:xfrm>
            <a:off x="1619250" y="4305300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2278347" y="4313861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smtClean="0"/>
              <a:t>Job 2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Result 2</a:t>
            </a: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Processing Script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Right Brace 30"/>
          <p:cNvSpPr/>
          <p:nvPr/>
        </p:nvSpPr>
        <p:spPr>
          <a:xfrm rot="10800000">
            <a:off x="2216158" y="4312897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Brace 31"/>
          <p:cNvSpPr/>
          <p:nvPr/>
        </p:nvSpPr>
        <p:spPr>
          <a:xfrm>
            <a:off x="3752850" y="4313861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4335747" y="4314824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smtClean="0"/>
              <a:t>Job 2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Result 3</a:t>
            </a: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Processing Script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Right Brace 33"/>
          <p:cNvSpPr/>
          <p:nvPr/>
        </p:nvSpPr>
        <p:spPr>
          <a:xfrm rot="10800000">
            <a:off x="4273558" y="4313860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Brace 34"/>
          <p:cNvSpPr/>
          <p:nvPr/>
        </p:nvSpPr>
        <p:spPr>
          <a:xfrm>
            <a:off x="5810250" y="4314824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7377390" y="4315787"/>
            <a:ext cx="1616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smtClean="0"/>
              <a:t>Job N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Result N</a:t>
            </a: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Processing Script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Right Brace 36"/>
          <p:cNvSpPr/>
          <p:nvPr/>
        </p:nvSpPr>
        <p:spPr>
          <a:xfrm rot="10800000">
            <a:off x="7315201" y="4314823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e 37"/>
          <p:cNvSpPr/>
          <p:nvPr/>
        </p:nvSpPr>
        <p:spPr>
          <a:xfrm>
            <a:off x="8851893" y="4315787"/>
            <a:ext cx="209550" cy="52418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261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iz">
  <a:themeElements>
    <a:clrScheme name="Custom 233">
      <a:dk1>
        <a:srgbClr val="000000"/>
      </a:dk1>
      <a:lt1>
        <a:srgbClr val="FFFFFF"/>
      </a:lt1>
      <a:dk2>
        <a:srgbClr val="2388DB"/>
      </a:dk2>
      <a:lt2>
        <a:srgbClr val="BBD7F8"/>
      </a:lt2>
      <a:accent1>
        <a:srgbClr val="80B606"/>
      </a:accent1>
      <a:accent2>
        <a:srgbClr val="E29F1D"/>
      </a:accent2>
      <a:accent3>
        <a:srgbClr val="1D6FB2"/>
      </a:accent3>
      <a:accent4>
        <a:srgbClr val="3FAC98"/>
      </a:accent4>
      <a:accent5>
        <a:srgbClr val="5B57BB"/>
      </a:accent5>
      <a:accent6>
        <a:srgbClr val="D1505E"/>
      </a:accent6>
      <a:hlink>
        <a:srgbClr val="185DA2"/>
      </a:hlink>
      <a:folHlink>
        <a:srgbClr val="00487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3611</TotalTime>
  <Words>552</Words>
  <Application>Microsoft Office PowerPoint</Application>
  <PresentationFormat>On-screen Show (16:9)</PresentationFormat>
  <Paragraphs>182</Paragraphs>
  <Slides>19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biz</vt:lpstr>
      <vt:lpstr>A Distributed Platform for Image-Based Giardia Analysis</vt:lpstr>
      <vt:lpstr>Introduction and Motivation</vt:lpstr>
      <vt:lpstr>Existing Solutions</vt:lpstr>
      <vt:lpstr>Distributed Platform Overview</vt:lpstr>
      <vt:lpstr>The Distributed Platform in Detail</vt:lpstr>
      <vt:lpstr>The Distributed Platform in Detail</vt:lpstr>
      <vt:lpstr>The Distributed Platform in Detail</vt:lpstr>
      <vt:lpstr>The Distributed Platform in Detail</vt:lpstr>
      <vt:lpstr>The Distributed Platform in Detail</vt:lpstr>
      <vt:lpstr>The Distributed Platform in Detail</vt:lpstr>
      <vt:lpstr>The Distributed Platform in Detail</vt:lpstr>
      <vt:lpstr>The Distributed Platform in Detail</vt:lpstr>
      <vt:lpstr>Case Study: Giardia</vt:lpstr>
      <vt:lpstr>Case Study: Giardia</vt:lpstr>
      <vt:lpstr>Distributed Computing on Giardia</vt:lpstr>
      <vt:lpstr>Distributed Computing on Giardia</vt:lpstr>
      <vt:lpstr>MATLAB Interface of Giardia</vt:lpstr>
      <vt:lpstr>Performance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Rapid Automated Detection and Quantification of Giardia Lamblia Cysts from Fluorescent Images Using a Custom Distributed Image Processing System</dc:title>
  <dc:creator>Zhao Yang</dc:creator>
  <cp:lastModifiedBy>Kyle Gronich</cp:lastModifiedBy>
  <cp:revision>58</cp:revision>
  <dcterms:modified xsi:type="dcterms:W3CDTF">2015-05-29T01:52:58Z</dcterms:modified>
</cp:coreProperties>
</file>